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5"/>
  </p:notesMasterIdLst>
  <p:sldIdLst>
    <p:sldId id="258" r:id="rId3"/>
    <p:sldId id="350" r:id="rId4"/>
    <p:sldId id="351" r:id="rId5"/>
    <p:sldId id="340" r:id="rId6"/>
    <p:sldId id="343" r:id="rId7"/>
    <p:sldId id="335" r:id="rId8"/>
    <p:sldId id="344" r:id="rId9"/>
    <p:sldId id="352" r:id="rId10"/>
    <p:sldId id="345" r:id="rId11"/>
    <p:sldId id="338" r:id="rId12"/>
    <p:sldId id="347" r:id="rId13"/>
    <p:sldId id="355" r:id="rId14"/>
    <p:sldId id="356" r:id="rId15"/>
    <p:sldId id="357" r:id="rId16"/>
    <p:sldId id="358" r:id="rId17"/>
    <p:sldId id="359" r:id="rId18"/>
    <p:sldId id="360" r:id="rId19"/>
    <p:sldId id="362" r:id="rId20"/>
    <p:sldId id="363" r:id="rId21"/>
    <p:sldId id="364" r:id="rId22"/>
    <p:sldId id="369" r:id="rId23"/>
    <p:sldId id="370" r:id="rId24"/>
    <p:sldId id="371" r:id="rId25"/>
    <p:sldId id="372" r:id="rId26"/>
    <p:sldId id="375" r:id="rId27"/>
    <p:sldId id="377" r:id="rId28"/>
    <p:sldId id="378" r:id="rId29"/>
    <p:sldId id="380" r:id="rId30"/>
    <p:sldId id="381" r:id="rId31"/>
    <p:sldId id="384" r:id="rId32"/>
    <p:sldId id="385" r:id="rId33"/>
    <p:sldId id="386" r:id="rId34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6" autoAdjust="0"/>
    <p:restoredTop sz="94660"/>
  </p:normalViewPr>
  <p:slideViewPr>
    <p:cSldViewPr>
      <p:cViewPr varScale="1">
        <p:scale>
          <a:sx n="69" d="100"/>
          <a:sy n="69" d="100"/>
        </p:scale>
        <p:origin x="1838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EBBA49-C85C-4979-B4FE-82361AACF46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701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http://en.wikipedia.org/wiki/Mobile_operating_system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481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B4C45B-8454-406A-991F-2A0B1325A25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716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http://en.wikipedia.org/wiki/Mobile_operating_system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76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610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 3</a:t>
            </a:r>
            <a:r>
              <a:rPr lang="en-US" baseline="0" dirty="0"/>
              <a:t> options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07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24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34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distrowatch.com/stats.php?section=popularity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ubuntu.com/tutorials/how-to-run-ubuntu-desktop-on-a-virtual-machine-using-virtualbox#1-overview" TargetMode="External"/><Relationship Id="rId2" Type="http://schemas.openxmlformats.org/officeDocument/2006/relationships/hyperlink" Target="https://ubuntu.com/download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x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File:X_client_sever_example.svg" TargetMode="External"/><Relationship Id="rId5" Type="http://schemas.openxmlformats.org/officeDocument/2006/relationships/image" Target="../media/image7.png"/><Relationship Id="rId4" Type="http://schemas.openxmlformats.org/officeDocument/2006/relationships/hyperlink" Target="http://en.wikipedia.org/wiki/File:X_client_server_example.pn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nome.org/" TargetMode="External"/><Relationship Id="rId2" Type="http://schemas.openxmlformats.org/officeDocument/2006/relationships/hyperlink" Target="http://kde.org/workspaces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ty.gnome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ubuntuunity.org/" TargetMode="External"/><Relationship Id="rId2" Type="http://schemas.openxmlformats.org/officeDocument/2006/relationships/hyperlink" Target="https://itsfoss.com/common-desktop-environment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File:Operating_system_placement.svg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uterhope.com/unix/ucal.htm" TargetMode="External"/><Relationship Id="rId2" Type="http://schemas.openxmlformats.org/officeDocument/2006/relationships/hyperlink" Target="https://www.computerhope.com/unix/udate.htm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7/77/Unix_history-simple.sv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distrowatch.com/dwres.php?resource=majo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76200"/>
            <a:ext cx="9144000" cy="1354217"/>
          </a:xfrm>
        </p:spPr>
        <p:txBody>
          <a:bodyPr/>
          <a:lstStyle/>
          <a:p>
            <a:pPr eaLnBrk="1" hangingPunct="1"/>
            <a:r>
              <a:rPr lang="en-US" sz="4400" dirty="0"/>
              <a:t>CYBR 4423</a:t>
            </a:r>
            <a:br>
              <a:rPr lang="en-US" sz="4400" dirty="0"/>
            </a:br>
            <a:r>
              <a:rPr lang="en-US" sz="4400" dirty="0"/>
              <a:t>Unix/Linux Administration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593E54-265A-D757-2DEC-5915342EDD46}"/>
              </a:ext>
            </a:extLst>
          </p:cNvPr>
          <p:cNvSpPr txBox="1">
            <a:spLocks noChangeArrowheads="1"/>
          </p:cNvSpPr>
          <p:nvPr/>
        </p:nvSpPr>
        <p:spPr>
          <a:xfrm>
            <a:off x="990600" y="1752600"/>
            <a:ext cx="7162800" cy="1143000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>
            <a:lvl1pPr algn="ctr">
              <a:defRPr sz="4950" b="1" i="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 sz="4000" kern="0"/>
              <a:t>Introduction to Unix/Linux</a:t>
            </a:r>
            <a:endParaRPr lang="en-US" sz="4000" kern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Ubuntu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Ubuntu</a:t>
            </a:r>
            <a:r>
              <a:rPr lang="en-US" dirty="0"/>
              <a:t> is an ancient African word meaning 'humanity to others'. It also means 'I am what I am because of who we all are'. </a:t>
            </a:r>
          </a:p>
          <a:p>
            <a:pPr lvl="1"/>
            <a:endParaRPr lang="en-US" dirty="0"/>
          </a:p>
          <a:p>
            <a:r>
              <a:rPr lang="en-US" dirty="0">
                <a:hlinkClick r:id="rId2"/>
              </a:rPr>
              <a:t>One of the major Linux distributions</a:t>
            </a:r>
            <a:endParaRPr lang="en-US" dirty="0"/>
          </a:p>
          <a:p>
            <a:r>
              <a:rPr lang="en-US" dirty="0"/>
              <a:t>Releases, editions and variants</a:t>
            </a:r>
          </a:p>
          <a:p>
            <a:pPr lvl="1"/>
            <a:r>
              <a:rPr lang="en-US" dirty="0"/>
              <a:t>Versions (two releases every year): 12.10, 12.04, etc.</a:t>
            </a:r>
          </a:p>
          <a:p>
            <a:pPr lvl="1"/>
            <a:r>
              <a:rPr lang="en-US" dirty="0"/>
              <a:t>LTS (long term support): 12.04.1 LTS</a:t>
            </a:r>
          </a:p>
          <a:p>
            <a:pPr lvl="1"/>
            <a:r>
              <a:rPr lang="en-US" dirty="0"/>
              <a:t>Edition: Ubuntu Desktop, Ubuntu Server</a:t>
            </a:r>
          </a:p>
          <a:p>
            <a:pPr lvl="1"/>
            <a:r>
              <a:rPr lang="en-US" dirty="0"/>
              <a:t>Flavors: </a:t>
            </a:r>
            <a:r>
              <a:rPr lang="en-US" dirty="0" err="1"/>
              <a:t>Kubuntu</a:t>
            </a:r>
            <a:r>
              <a:rPr lang="en-US" dirty="0"/>
              <a:t>, </a:t>
            </a:r>
            <a:r>
              <a:rPr lang="en-US" dirty="0" err="1"/>
              <a:t>Xubuntu</a:t>
            </a:r>
            <a:r>
              <a:rPr lang="en-US" dirty="0"/>
              <a:t>, </a:t>
            </a:r>
            <a:r>
              <a:rPr lang="en-US" dirty="0" err="1"/>
              <a:t>Lubuntu</a:t>
            </a:r>
            <a:r>
              <a:rPr lang="en-US" dirty="0"/>
              <a:t>, </a:t>
            </a:r>
            <a:r>
              <a:rPr lang="en-US" dirty="0" err="1"/>
              <a:t>Edubuntu</a:t>
            </a:r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991600" cy="685800"/>
          </a:xfrm>
        </p:spPr>
        <p:txBody>
          <a:bodyPr/>
          <a:lstStyle/>
          <a:p>
            <a:r>
              <a:rPr lang="en-US" dirty="0"/>
              <a:t>Download and Installation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Download </a:t>
            </a:r>
            <a:r>
              <a:rPr lang="en-US" dirty="0" err="1"/>
              <a:t>Ubuntu</a:t>
            </a:r>
            <a:r>
              <a:rPr lang="en-US" dirty="0"/>
              <a:t> Linux</a:t>
            </a:r>
          </a:p>
          <a:p>
            <a:pPr lvl="1"/>
            <a:r>
              <a:rPr lang="en-US" dirty="0">
                <a:hlinkClick r:id="rId2"/>
              </a:rPr>
              <a:t>Most recent versions</a:t>
            </a:r>
            <a:endParaRPr lang="en-US" dirty="0"/>
          </a:p>
          <a:p>
            <a:pPr marL="377190" lvl="1"/>
            <a:endParaRPr lang="en-US" dirty="0"/>
          </a:p>
          <a:p>
            <a:r>
              <a:rPr lang="en-US" dirty="0"/>
              <a:t>Installation choices</a:t>
            </a:r>
          </a:p>
          <a:p>
            <a:pPr lvl="1"/>
            <a:r>
              <a:rPr lang="en-US" dirty="0" err="1"/>
              <a:t>LiveCD</a:t>
            </a:r>
            <a:r>
              <a:rPr lang="en-US" dirty="0"/>
              <a:t>, </a:t>
            </a:r>
            <a:r>
              <a:rPr lang="en-US" dirty="0" err="1"/>
              <a:t>LiveUSB</a:t>
            </a:r>
            <a:r>
              <a:rPr lang="en-US" dirty="0"/>
              <a:t> – no installation</a:t>
            </a:r>
          </a:p>
          <a:p>
            <a:pPr lvl="1"/>
            <a:r>
              <a:rPr lang="en-US" dirty="0"/>
              <a:t>Fresh install with CD/USB no a clean computer</a:t>
            </a:r>
          </a:p>
          <a:p>
            <a:pPr lvl="1"/>
            <a:r>
              <a:rPr lang="en-US" dirty="0"/>
              <a:t>Dual boot side by side with Windows</a:t>
            </a:r>
          </a:p>
          <a:p>
            <a:pPr lvl="1"/>
            <a:r>
              <a:rPr lang="en-US" i="1" dirty="0"/>
              <a:t>Virtual machines – Recommended in this class. See the lab #1</a:t>
            </a:r>
          </a:p>
          <a:p>
            <a:pPr lvl="1"/>
            <a:r>
              <a:rPr lang="en-US" dirty="0"/>
              <a:t>Install directly within Windows</a:t>
            </a:r>
          </a:p>
          <a:p>
            <a:pPr lvl="1"/>
            <a:endParaRPr lang="en-US" dirty="0"/>
          </a:p>
          <a:p>
            <a:r>
              <a:rPr lang="en-US" dirty="0"/>
              <a:t>Installation guide</a:t>
            </a:r>
          </a:p>
          <a:p>
            <a:pPr lvl="1"/>
            <a:r>
              <a:rPr lang="en-US" dirty="0">
                <a:hlinkClick r:id="rId3"/>
              </a:rPr>
              <a:t>ubuntu</a:t>
            </a: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9144000" cy="914399"/>
          </a:xfrm>
        </p:spPr>
        <p:txBody>
          <a:bodyPr/>
          <a:lstStyle/>
          <a:p>
            <a:r>
              <a:rPr lang="en-US" dirty="0"/>
              <a:t>Basic Computer User Interfaces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Command-line Interface (CLI)</a:t>
            </a:r>
          </a:p>
          <a:p>
            <a:pPr lvl="1"/>
            <a:r>
              <a:rPr lang="en-US" dirty="0"/>
              <a:t>Interacting with the system by typing commands</a:t>
            </a:r>
          </a:p>
          <a:p>
            <a:pPr lvl="1"/>
            <a:r>
              <a:rPr lang="en-US" dirty="0"/>
              <a:t>Text based</a:t>
            </a:r>
          </a:p>
          <a:p>
            <a:pPr lvl="1"/>
            <a:r>
              <a:rPr lang="en-US" dirty="0"/>
              <a:t>Efficient, programmable</a:t>
            </a:r>
          </a:p>
          <a:p>
            <a:pPr lvl="1"/>
            <a:r>
              <a:rPr lang="en-US" dirty="0"/>
              <a:t>Line by line input and output</a:t>
            </a:r>
          </a:p>
          <a:p>
            <a:pPr lvl="1"/>
            <a:endParaRPr lang="en-US" dirty="0"/>
          </a:p>
          <a:p>
            <a:r>
              <a:rPr lang="en-US" dirty="0"/>
              <a:t>Graphical User Interface (GUI)</a:t>
            </a:r>
          </a:p>
          <a:p>
            <a:pPr lvl="1"/>
            <a:r>
              <a:rPr lang="en-US" dirty="0"/>
              <a:t>Interacting with the system through graphical elements</a:t>
            </a:r>
          </a:p>
          <a:p>
            <a:pPr lvl="1"/>
            <a:r>
              <a:rPr lang="en-US" dirty="0"/>
              <a:t>User friendly, multi-tasking (interaction)</a:t>
            </a:r>
          </a:p>
          <a:p>
            <a:pPr lvl="1"/>
            <a:r>
              <a:rPr lang="en-US" dirty="0"/>
              <a:t>WIMP (Window, Icon, Menu, Pointing)</a:t>
            </a:r>
          </a:p>
          <a:p>
            <a:pPr lvl="1"/>
            <a:endParaRPr lang="en-US" dirty="0"/>
          </a:p>
          <a:p>
            <a:r>
              <a:rPr lang="en-US" dirty="0"/>
              <a:t>Linux supports both CLI (shell) and GUI (desktop environment) interfaces</a:t>
            </a:r>
          </a:p>
        </p:txBody>
      </p:sp>
    </p:spTree>
    <p:extLst>
      <p:ext uri="{BB962C8B-B14F-4D97-AF65-F5344CB8AC3E}">
        <p14:creationId xmlns:p14="http://schemas.microsoft.com/office/powerpoint/2010/main" val="435449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991600" cy="1107996"/>
          </a:xfrm>
        </p:spPr>
        <p:txBody>
          <a:bodyPr/>
          <a:lstStyle/>
          <a:p>
            <a:r>
              <a:rPr lang="en-US" dirty="0"/>
              <a:t>Linux GUI Components</a:t>
            </a:r>
          </a:p>
        </p:txBody>
      </p:sp>
      <p:pic>
        <p:nvPicPr>
          <p:cNvPr id="15" name="Picture 14" descr="Illustration of Linux GUI Components - X Window System" title="X Window Syst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72996"/>
            <a:ext cx="8123568" cy="502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653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Illustration of the X Stack" title="The X stac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566" y="5143501"/>
            <a:ext cx="4049554" cy="2212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X Window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706880"/>
            <a:ext cx="6537960" cy="5364480"/>
          </a:xfrm>
        </p:spPr>
        <p:txBody>
          <a:bodyPr>
            <a:normAutofit/>
          </a:bodyPr>
          <a:lstStyle/>
          <a:p>
            <a:r>
              <a:rPr lang="en-US" dirty="0"/>
              <a:t>X Window System</a:t>
            </a:r>
          </a:p>
          <a:p>
            <a:pPr lvl="1"/>
            <a:r>
              <a:rPr lang="en-US" dirty="0"/>
              <a:t>A protocol that defines how graphics are used</a:t>
            </a:r>
          </a:p>
          <a:p>
            <a:pPr lvl="1"/>
            <a:endParaRPr lang="en-US" dirty="0"/>
          </a:p>
          <a:p>
            <a:r>
              <a:rPr lang="en-US" dirty="0"/>
              <a:t>Major components</a:t>
            </a:r>
          </a:p>
          <a:p>
            <a:pPr lvl="1"/>
            <a:r>
              <a:rPr lang="en-US" dirty="0"/>
              <a:t>X server: Responsible for lower level hardware resource interaction and graphics drawing</a:t>
            </a:r>
          </a:p>
          <a:p>
            <a:pPr lvl="1"/>
            <a:r>
              <a:rPr lang="en-US" dirty="0"/>
              <a:t>X client: GUI applications</a:t>
            </a:r>
          </a:p>
          <a:p>
            <a:pPr lvl="1"/>
            <a:r>
              <a:rPr lang="en-US" dirty="0" err="1"/>
              <a:t>Xlib</a:t>
            </a:r>
            <a:r>
              <a:rPr lang="en-US" dirty="0"/>
              <a:t>: a set of libraries for client applications</a:t>
            </a:r>
          </a:p>
          <a:p>
            <a:pPr lvl="1"/>
            <a:endParaRPr lang="en-US" dirty="0"/>
          </a:p>
          <a:p>
            <a:r>
              <a:rPr lang="en-US" dirty="0"/>
              <a:t>X Server used in Linux </a:t>
            </a:r>
            <a:r>
              <a:rPr lang="en-US" dirty="0" err="1"/>
              <a:t>distros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X.org</a:t>
            </a:r>
            <a:endParaRPr lang="en-US" dirty="0"/>
          </a:p>
        </p:txBody>
      </p:sp>
      <p:pic>
        <p:nvPicPr>
          <p:cNvPr id="1026" name="Picture 2" descr="Illustration of X server Architecture" title="X server Architectur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801793"/>
            <a:ext cx="2619375" cy="420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292340" y="4948507"/>
            <a:ext cx="1424940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90" dirty="0">
                <a:hlinkClick r:id="rId6"/>
              </a:rPr>
              <a:t>Source of the Figure</a:t>
            </a:r>
            <a:endParaRPr lang="en-US" sz="990" dirty="0"/>
          </a:p>
        </p:txBody>
      </p:sp>
      <p:sp>
        <p:nvSpPr>
          <p:cNvPr id="8" name="Rectangle 7"/>
          <p:cNvSpPr/>
          <p:nvPr/>
        </p:nvSpPr>
        <p:spPr>
          <a:xfrm>
            <a:off x="7292340" y="7236545"/>
            <a:ext cx="838200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90" dirty="0"/>
              <a:t>Textbook</a:t>
            </a:r>
          </a:p>
        </p:txBody>
      </p:sp>
    </p:spTree>
    <p:extLst>
      <p:ext uri="{BB962C8B-B14F-4D97-AF65-F5344CB8AC3E}">
        <p14:creationId xmlns:p14="http://schemas.microsoft.com/office/powerpoint/2010/main" val="4166186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8108"/>
            <a:ext cx="9296400" cy="961091"/>
          </a:xfrm>
        </p:spPr>
        <p:txBody>
          <a:bodyPr>
            <a:normAutofit fontScale="90000"/>
          </a:bodyPr>
          <a:lstStyle/>
          <a:p>
            <a:r>
              <a:rPr lang="en-US" dirty="0"/>
              <a:t>Display Manager, Window Manager and </a:t>
            </a:r>
            <a:br>
              <a:rPr lang="en-US" dirty="0"/>
            </a:br>
            <a:r>
              <a:rPr lang="en-US" dirty="0"/>
              <a:t>Desktop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Display manager</a:t>
            </a:r>
          </a:p>
          <a:p>
            <a:pPr lvl="1"/>
            <a:r>
              <a:rPr lang="en-US" dirty="0"/>
              <a:t>Allows the starting of a session on an X server.</a:t>
            </a:r>
          </a:p>
          <a:p>
            <a:pPr lvl="1"/>
            <a:r>
              <a:rPr lang="en-US" dirty="0"/>
              <a:t>Presents the user with a login screen. A session starts when the user successfully enters a valid combination of username and password.</a:t>
            </a:r>
          </a:p>
          <a:p>
            <a:pPr lvl="1"/>
            <a:endParaRPr lang="en-US" dirty="0"/>
          </a:p>
          <a:p>
            <a:r>
              <a:rPr lang="en-US" dirty="0"/>
              <a:t>Window manager</a:t>
            </a:r>
          </a:p>
          <a:p>
            <a:pPr lvl="1"/>
            <a:r>
              <a:rPr lang="en-US" dirty="0"/>
              <a:t>Manages placement and appearance of windows</a:t>
            </a:r>
          </a:p>
          <a:p>
            <a:pPr lvl="1"/>
            <a:endParaRPr lang="en-US" dirty="0"/>
          </a:p>
          <a:p>
            <a:r>
              <a:rPr lang="en-US" dirty="0"/>
              <a:t>Desktop environment</a:t>
            </a:r>
          </a:p>
          <a:p>
            <a:pPr lvl="1"/>
            <a:r>
              <a:rPr lang="en-US" dirty="0"/>
              <a:t>A desktop environment is a more comprehensive package to bring together X clients and create a common graphical user environment and development platform.</a:t>
            </a:r>
          </a:p>
          <a:p>
            <a:pPr lvl="1"/>
            <a:r>
              <a:rPr lang="en-US" dirty="0"/>
              <a:t>Popular ones</a:t>
            </a:r>
          </a:p>
          <a:p>
            <a:pPr lvl="2"/>
            <a:r>
              <a:rPr lang="en-US" dirty="0">
                <a:hlinkClick r:id="rId2"/>
              </a:rPr>
              <a:t>KDE Plasma</a:t>
            </a:r>
            <a:endParaRPr lang="en-US" dirty="0"/>
          </a:p>
          <a:p>
            <a:pPr lvl="2"/>
            <a:r>
              <a:rPr lang="en-US" dirty="0">
                <a:hlinkClick r:id="rId3"/>
              </a:rPr>
              <a:t>GNOME</a:t>
            </a:r>
            <a:endParaRPr lang="en-US" dirty="0"/>
          </a:p>
          <a:p>
            <a:pPr lvl="2"/>
            <a:r>
              <a:rPr lang="en-US" dirty="0"/>
              <a:t>Lightweight: Xfce, LXDE, Openbox</a:t>
            </a:r>
          </a:p>
        </p:txBody>
      </p:sp>
    </p:spTree>
    <p:extLst>
      <p:ext uri="{BB962C8B-B14F-4D97-AF65-F5344CB8AC3E}">
        <p14:creationId xmlns:p14="http://schemas.microsoft.com/office/powerpoint/2010/main" val="3521682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 Window Manager but without a Desktop Environment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(</a:t>
            </a:r>
            <a:r>
              <a:rPr lang="en-US" sz="3080" dirty="0"/>
              <a:t>This Linux is installed with Openbox GUI. You can see windows but no desktop</a:t>
            </a:r>
            <a:r>
              <a:rPr lang="en-US" dirty="0"/>
              <a:t>.)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 descr="Screenshot of a window manager without a desktop envrionment" title="privacy La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661" y="2125980"/>
            <a:ext cx="7416214" cy="444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19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GNOME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Emphasis on simplicity, usability, and making things just work – “KISS”</a:t>
            </a:r>
          </a:p>
          <a:p>
            <a:pPr lvl="1"/>
            <a:endParaRPr lang="en-US" dirty="0"/>
          </a:p>
          <a:p>
            <a:r>
              <a:rPr lang="en-US" dirty="0"/>
              <a:t>Composed entirely of free and open source software</a:t>
            </a:r>
          </a:p>
          <a:p>
            <a:pPr lvl="1"/>
            <a:endParaRPr lang="en-US" dirty="0"/>
          </a:p>
          <a:p>
            <a:r>
              <a:rPr lang="en-US" dirty="0"/>
              <a:t>Versions</a:t>
            </a:r>
          </a:p>
          <a:p>
            <a:pPr lvl="1"/>
            <a:r>
              <a:rPr lang="en-US" dirty="0"/>
              <a:t>v2.32, released in Sept 2010, is used in Ubuntu Linux 11.04</a:t>
            </a:r>
          </a:p>
          <a:p>
            <a:pPr lvl="1"/>
            <a:r>
              <a:rPr lang="en-US" dirty="0"/>
              <a:t>v3.0, released in Apr 2011, version 3.36 is used in Ubuntu 20.04</a:t>
            </a:r>
          </a:p>
          <a:p>
            <a:pPr lvl="2"/>
            <a:r>
              <a:rPr lang="en-US" dirty="0"/>
              <a:t>A completely new modern desktop</a:t>
            </a:r>
          </a:p>
          <a:p>
            <a:pPr lvl="2"/>
            <a:r>
              <a:rPr lang="en-US" dirty="0"/>
              <a:t>Introduction of GNOME Shell. </a:t>
            </a:r>
          </a:p>
          <a:p>
            <a:pPr lvl="2"/>
            <a:r>
              <a:rPr lang="en-US" dirty="0"/>
              <a:t>A redesigned settings framework with fewer, more focused options. The final version was 3.38 released on Sept 2020</a:t>
            </a:r>
          </a:p>
          <a:p>
            <a:pPr lvl="1"/>
            <a:r>
              <a:rPr lang="en-US" dirty="0"/>
              <a:t>Version 40/41 released in 2021 , is “the next generation of GNOME”. </a:t>
            </a:r>
          </a:p>
          <a:p>
            <a:pPr marL="377190" lvl="1"/>
            <a:r>
              <a:rPr lang="en-US" dirty="0">
                <a:hlinkClick r:id="rId3"/>
              </a:rPr>
              <a:t>gnome</a:t>
            </a:r>
            <a:r>
              <a:rPr lang="en-US" dirty="0"/>
              <a:t> </a:t>
            </a:r>
          </a:p>
          <a:p>
            <a:pPr marL="377190"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Cloud Callout 4"/>
          <p:cNvSpPr/>
          <p:nvPr/>
        </p:nvSpPr>
        <p:spPr bwMode="auto">
          <a:xfrm>
            <a:off x="5638800" y="1981200"/>
            <a:ext cx="3429000" cy="609600"/>
          </a:xfrm>
          <a:prstGeom prst="cloudCallout">
            <a:avLst>
              <a:gd name="adj1" fmla="val -116694"/>
              <a:gd name="adj2" fmla="val -43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980" dirty="0"/>
              <a:t>At least used to be.</a:t>
            </a:r>
          </a:p>
        </p:txBody>
      </p:sp>
    </p:spTree>
    <p:extLst>
      <p:ext uri="{BB962C8B-B14F-4D97-AF65-F5344CB8AC3E}">
        <p14:creationId xmlns:p14="http://schemas.microsoft.com/office/powerpoint/2010/main" val="3579320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Desktops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KDE Plasma Workspace</a:t>
            </a:r>
          </a:p>
          <a:p>
            <a:pPr lvl="1"/>
            <a:r>
              <a:rPr lang="en-US" dirty="0"/>
              <a:t>Originally designed to ease transition for users from other operating systems (such as Microsoft Windows) by allowing a similar desktop layout</a:t>
            </a:r>
          </a:p>
          <a:p>
            <a:pPr lvl="1"/>
            <a:r>
              <a:rPr lang="en-US" dirty="0"/>
              <a:t>Includes a large package of KDE programs</a:t>
            </a:r>
          </a:p>
          <a:p>
            <a:pPr lvl="1"/>
            <a:r>
              <a:rPr lang="en-US" dirty="0"/>
              <a:t>Versions</a:t>
            </a:r>
          </a:p>
          <a:p>
            <a:pPr lvl="2"/>
            <a:r>
              <a:rPr lang="en-US" dirty="0" err="1"/>
              <a:t>Kubuntu</a:t>
            </a:r>
            <a:r>
              <a:rPr lang="en-US" dirty="0"/>
              <a:t> 11.04 includes KDE Plasma and Applications v4.6</a:t>
            </a:r>
          </a:p>
          <a:p>
            <a:pPr lvl="1"/>
            <a:endParaRPr lang="en-US" dirty="0"/>
          </a:p>
          <a:p>
            <a:r>
              <a:rPr lang="en-US" dirty="0"/>
              <a:t>Xfce</a:t>
            </a:r>
          </a:p>
          <a:p>
            <a:pPr marL="377190" lvl="1"/>
            <a:endParaRPr lang="en-US" dirty="0"/>
          </a:p>
          <a:p>
            <a:r>
              <a:rPr lang="en-US" dirty="0"/>
              <a:t>LXDE</a:t>
            </a:r>
          </a:p>
          <a:p>
            <a:pPr marL="377190" lvl="1"/>
            <a:endParaRPr lang="en-US" dirty="0"/>
          </a:p>
          <a:p>
            <a:r>
              <a:rPr lang="en-US" dirty="0"/>
              <a:t>CDE: </a:t>
            </a:r>
            <a:r>
              <a:rPr lang="en-US" dirty="0">
                <a:hlinkClick r:id="rId2"/>
              </a:rPr>
              <a:t>Common Desktop </a:t>
            </a:r>
            <a:r>
              <a:rPr lang="en-US" dirty="0" err="1">
                <a:hlinkClick r:id="rId2"/>
              </a:rPr>
              <a:t>Enviornment</a:t>
            </a:r>
            <a:endParaRPr lang="en-US" dirty="0"/>
          </a:p>
          <a:p>
            <a:endParaRPr lang="en-US" dirty="0"/>
          </a:p>
          <a:p>
            <a:r>
              <a:rPr lang="en-US" dirty="0"/>
              <a:t>Unity: </a:t>
            </a:r>
            <a:r>
              <a:rPr lang="en-US" dirty="0">
                <a:hlinkClick r:id="rId3"/>
              </a:rPr>
              <a:t>a graphical shell for Ubuntu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499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960" dirty="0"/>
              <a:t>Desktop Environments for Ubuntu Linux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Before 11.04, Gnome is the default desktop environment</a:t>
            </a:r>
          </a:p>
          <a:p>
            <a:endParaRPr lang="en-US" dirty="0"/>
          </a:p>
          <a:p>
            <a:r>
              <a:rPr lang="en-US" dirty="0"/>
              <a:t>Ubuntu v11.04 adopts “Unity” as the default, but ships Gnome as part of the package (called "Ubuntu Classic")</a:t>
            </a:r>
          </a:p>
          <a:p>
            <a:pPr lvl="1"/>
            <a:r>
              <a:rPr lang="en-US" dirty="0"/>
              <a:t>Install and use Gnome Classic: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204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76200"/>
            <a:ext cx="9144000" cy="553998"/>
          </a:xfrm>
        </p:spPr>
        <p:txBody>
          <a:bodyPr/>
          <a:lstStyle/>
          <a:p>
            <a:pPr algn="ctr"/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1870" y="2077465"/>
            <a:ext cx="8074659" cy="2308324"/>
          </a:xfrm>
        </p:spPr>
        <p:txBody>
          <a:bodyPr/>
          <a:lstStyle/>
          <a:p>
            <a:r>
              <a:rPr lang="en-US" dirty="0"/>
              <a:t>Unix/Linux</a:t>
            </a:r>
          </a:p>
          <a:p>
            <a:r>
              <a:rPr lang="en-US" dirty="0"/>
              <a:t>Ubuntu</a:t>
            </a:r>
          </a:p>
          <a:p>
            <a:r>
              <a:rPr lang="en-US" dirty="0"/>
              <a:t>Installation</a:t>
            </a:r>
          </a:p>
          <a:p>
            <a:r>
              <a:rPr lang="en-US" dirty="0"/>
              <a:t>X-Window and desktop environment</a:t>
            </a:r>
          </a:p>
          <a:p>
            <a:r>
              <a:rPr lang="en-US" dirty="0"/>
              <a:t>Command line environment</a:t>
            </a:r>
          </a:p>
        </p:txBody>
      </p:sp>
    </p:spTree>
    <p:extLst>
      <p:ext uri="{BB962C8B-B14F-4D97-AF65-F5344CB8AC3E}">
        <p14:creationId xmlns:p14="http://schemas.microsoft.com/office/powerpoint/2010/main" val="3752919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1"/>
            <a:ext cx="9220200" cy="990600"/>
          </a:xfrm>
        </p:spPr>
        <p:txBody>
          <a:bodyPr/>
          <a:lstStyle/>
          <a:p>
            <a:r>
              <a:rPr lang="en-US" dirty="0"/>
              <a:t>Choosing a Login Session Type</a:t>
            </a:r>
          </a:p>
        </p:txBody>
      </p:sp>
      <p:pic>
        <p:nvPicPr>
          <p:cNvPr id="1028" name="Picture 4" descr="Illustration of Choosing an Environment. Gnome Classic is recommended. " title="Choosing an environ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19" y="1982322"/>
            <a:ext cx="6806775" cy="498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Line Callout 1 8"/>
          <p:cNvSpPr/>
          <p:nvPr/>
        </p:nvSpPr>
        <p:spPr bwMode="auto">
          <a:xfrm>
            <a:off x="4744507" y="4715758"/>
            <a:ext cx="3185160" cy="1433582"/>
          </a:xfrm>
          <a:prstGeom prst="borderCallout1">
            <a:avLst>
              <a:gd name="adj1" fmla="val 17276"/>
              <a:gd name="adj2" fmla="val -327"/>
              <a:gd name="adj3" fmla="val -25448"/>
              <a:gd name="adj4" fmla="val -36446"/>
            </a:avLst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100584" tIns="50292" rIns="100584" bIns="50292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980" dirty="0"/>
              <a:t>Click here to choose an environment. Gnome Classic is recommended.</a:t>
            </a:r>
          </a:p>
        </p:txBody>
      </p:sp>
    </p:spTree>
    <p:extLst>
      <p:ext uri="{BB962C8B-B14F-4D97-AF65-F5344CB8AC3E}">
        <p14:creationId xmlns:p14="http://schemas.microsoft.com/office/powerpoint/2010/main" val="3312249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52400"/>
            <a:ext cx="8991600" cy="838200"/>
          </a:xfrm>
        </p:spPr>
        <p:txBody>
          <a:bodyPr/>
          <a:lstStyle/>
          <a:p>
            <a:r>
              <a:rPr lang="en-US" dirty="0"/>
              <a:t>Command Line Interface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1870" y="2077465"/>
            <a:ext cx="8074659" cy="2769989"/>
          </a:xfrm>
        </p:spPr>
        <p:txBody>
          <a:bodyPr/>
          <a:lstStyle/>
          <a:p>
            <a:r>
              <a:rPr lang="en-US" dirty="0"/>
              <a:t>CLI is a is a mechanism for interacting with a computing environment by typing commands to perform specific tasks.</a:t>
            </a:r>
          </a:p>
          <a:p>
            <a:pPr lvl="1"/>
            <a:r>
              <a:rPr lang="en-US" dirty="0"/>
              <a:t>Text only</a:t>
            </a:r>
          </a:p>
          <a:p>
            <a:pPr lvl="1"/>
            <a:r>
              <a:rPr lang="en-US" dirty="0"/>
              <a:t>Line-by-line linear input and output</a:t>
            </a:r>
          </a:p>
          <a:p>
            <a:pPr lvl="1"/>
            <a:r>
              <a:rPr lang="en-US" dirty="0"/>
              <a:t>used by systems with insufficient resources to support a graphical user interface</a:t>
            </a:r>
          </a:p>
          <a:p>
            <a:pPr lvl="1"/>
            <a:r>
              <a:rPr lang="en-US" dirty="0"/>
              <a:t>easier to develop programs</a:t>
            </a:r>
          </a:p>
          <a:p>
            <a:pPr lvl="1"/>
            <a:r>
              <a:rPr lang="en-US" dirty="0"/>
              <a:t>enable direct call to programs and options</a:t>
            </a:r>
          </a:p>
        </p:txBody>
      </p:sp>
    </p:spTree>
    <p:extLst>
      <p:ext uri="{BB962C8B-B14F-4D97-AF65-F5344CB8AC3E}">
        <p14:creationId xmlns:p14="http://schemas.microsoft.com/office/powerpoint/2010/main" val="1507405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Entering CLI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a GUI-based terminal emulator</a:t>
            </a:r>
          </a:p>
          <a:p>
            <a:pPr lvl="1"/>
            <a:r>
              <a:rPr lang="en-US" dirty="0"/>
              <a:t>A terminal window allows the user access to a text terminal and all its applications</a:t>
            </a:r>
          </a:p>
          <a:p>
            <a:pPr lvl="1"/>
            <a:endParaRPr lang="en-US" dirty="0"/>
          </a:p>
          <a:p>
            <a:r>
              <a:rPr lang="en-US" dirty="0"/>
              <a:t>Boot into the CLI directly</a:t>
            </a:r>
          </a:p>
          <a:p>
            <a:pPr lvl="1"/>
            <a:r>
              <a:rPr lang="en-US" dirty="0"/>
              <a:t>Use Ubuntu Linux Server edition, or</a:t>
            </a:r>
          </a:p>
          <a:p>
            <a:pPr lvl="1"/>
            <a:r>
              <a:rPr lang="en-US" dirty="0"/>
              <a:t>Configure the boot file to start X Window System manually</a:t>
            </a:r>
          </a:p>
          <a:p>
            <a:pPr lvl="1"/>
            <a:endParaRPr lang="en-US" dirty="0"/>
          </a:p>
          <a:p>
            <a:r>
              <a:rPr lang="en-US" dirty="0"/>
              <a:t>Remotely log in to a system via SSH</a:t>
            </a:r>
          </a:p>
        </p:txBody>
      </p:sp>
    </p:spTree>
    <p:extLst>
      <p:ext uri="{BB962C8B-B14F-4D97-AF65-F5344CB8AC3E}">
        <p14:creationId xmlns:p14="http://schemas.microsoft.com/office/powerpoint/2010/main" val="6843567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9067800" cy="1107996"/>
          </a:xfrm>
        </p:spPr>
        <p:txBody>
          <a:bodyPr/>
          <a:lstStyle/>
          <a:p>
            <a:r>
              <a:rPr lang="en-US" dirty="0"/>
              <a:t>Terminal Emulator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915400" cy="4923491"/>
          </a:xfrm>
        </p:spPr>
        <p:txBody>
          <a:bodyPr>
            <a:normAutofit/>
          </a:bodyPr>
          <a:lstStyle/>
          <a:p>
            <a:r>
              <a:rPr lang="en-US" dirty="0"/>
              <a:t>A GUI-based terminal emulator adds additional functionalities for ease of use</a:t>
            </a:r>
          </a:p>
          <a:p>
            <a:pPr lvl="1"/>
            <a:r>
              <a:rPr lang="en-US" dirty="0"/>
              <a:t>Multi-window/tab (multiple terminals at the same time)</a:t>
            </a:r>
          </a:p>
          <a:p>
            <a:pPr lvl="1"/>
            <a:r>
              <a:rPr lang="en-US" dirty="0"/>
              <a:t>Easy copy and paste</a:t>
            </a:r>
          </a:p>
          <a:p>
            <a:pPr lvl="1"/>
            <a:r>
              <a:rPr lang="en-US" dirty="0"/>
              <a:t>Cursor position</a:t>
            </a:r>
          </a:p>
          <a:p>
            <a:pPr lvl="1"/>
            <a:r>
              <a:rPr lang="en-US" dirty="0"/>
              <a:t>Color schemes</a:t>
            </a:r>
          </a:p>
          <a:p>
            <a:pPr lvl="1"/>
            <a:r>
              <a:rPr lang="en-US" dirty="0"/>
              <a:t>Scrolling for all output history</a:t>
            </a:r>
          </a:p>
          <a:p>
            <a:pPr lvl="1"/>
            <a:r>
              <a:rPr lang="en-US" dirty="0"/>
              <a:t>Mouse events</a:t>
            </a:r>
          </a:p>
          <a:p>
            <a:pPr lvl="1"/>
            <a:r>
              <a:rPr lang="en-US" dirty="0"/>
              <a:t>URL detection</a:t>
            </a:r>
          </a:p>
          <a:p>
            <a:pPr lvl="1"/>
            <a:endParaRPr lang="en-US" dirty="0"/>
          </a:p>
          <a:p>
            <a:r>
              <a:rPr lang="en-US" dirty="0"/>
              <a:t>Applications</a:t>
            </a:r>
          </a:p>
          <a:p>
            <a:pPr lvl="1"/>
            <a:r>
              <a:rPr lang="en-US" dirty="0"/>
              <a:t>gnome-terminal</a:t>
            </a:r>
          </a:p>
          <a:p>
            <a:pPr lvl="1"/>
            <a:r>
              <a:rPr lang="en-US" dirty="0" err="1"/>
              <a:t>konsole</a:t>
            </a:r>
            <a:endParaRPr lang="en-US" dirty="0"/>
          </a:p>
          <a:p>
            <a:pPr lvl="1"/>
            <a:r>
              <a:rPr lang="en-US" dirty="0" err="1"/>
              <a:t>xterm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840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CLI: Basic Elements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Command prompt</a:t>
            </a:r>
          </a:p>
          <a:p>
            <a:pPr lvl="1"/>
            <a:r>
              <a:rPr lang="en-US" dirty="0"/>
              <a:t>Each command start from a command prompt</a:t>
            </a:r>
          </a:p>
          <a:p>
            <a:pPr lvl="1"/>
            <a:r>
              <a:rPr lang="en-US" dirty="0"/>
              <a:t>Command prompt indicates that it is ready to accept a new command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r>
              <a:rPr lang="en-US" dirty="0"/>
              <a:t>Commands</a:t>
            </a:r>
          </a:p>
          <a:p>
            <a:pPr lvl="1"/>
            <a:r>
              <a:rPr lang="en-US" dirty="0"/>
              <a:t>Each command has a command name (required), options and arguments (required or optional)</a:t>
            </a:r>
          </a:p>
          <a:p>
            <a:pPr lvl="1"/>
            <a:r>
              <a:rPr lang="en-US" dirty="0"/>
              <a:t>Hit enter key to execute a command</a:t>
            </a:r>
          </a:p>
          <a:p>
            <a:pPr lvl="1"/>
            <a:endParaRPr lang="en-US" dirty="0"/>
          </a:p>
        </p:txBody>
      </p:sp>
      <p:pic>
        <p:nvPicPr>
          <p:cNvPr id="9" name="Picture 8" descr="Illustration of Commnad Prompt. A command (ls) with options (-l) and arguments (/root)" title="Command promp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20" y="3550920"/>
            <a:ext cx="7262659" cy="159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41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9067800" cy="838200"/>
          </a:xfrm>
        </p:spPr>
        <p:txBody>
          <a:bodyPr/>
          <a:lstStyle/>
          <a:p>
            <a:r>
              <a:rPr lang="en-US" dirty="0"/>
              <a:t>Browsing Directories and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Directory and file quick view</a:t>
            </a:r>
          </a:p>
          <a:p>
            <a:pPr lvl="1"/>
            <a:r>
              <a:rPr lang="en-US" dirty="0"/>
              <a:t>Directories are organized in a hierarchy (tree structure) starting from "/" (the root directory)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Commands</a:t>
            </a:r>
          </a:p>
          <a:p>
            <a:pPr lvl="1"/>
            <a:r>
              <a:rPr lang="en-US" dirty="0" err="1"/>
              <a:t>pwd</a:t>
            </a:r>
            <a:r>
              <a:rPr lang="en-US" dirty="0"/>
              <a:t> (print working directory): show the working (current) directory</a:t>
            </a:r>
          </a:p>
          <a:p>
            <a:pPr lvl="1"/>
            <a:r>
              <a:rPr lang="en-US" dirty="0" err="1"/>
              <a:t>ls</a:t>
            </a:r>
            <a:r>
              <a:rPr lang="en-US" dirty="0"/>
              <a:t> (list): list files in the specified directory</a:t>
            </a:r>
          </a:p>
          <a:p>
            <a:pPr lvl="1"/>
            <a:r>
              <a:rPr lang="en-US" dirty="0"/>
              <a:t>cd (change directory): go to another directory</a:t>
            </a:r>
          </a:p>
        </p:txBody>
      </p:sp>
    </p:spTree>
    <p:extLst>
      <p:ext uri="{BB962C8B-B14F-4D97-AF65-F5344CB8AC3E}">
        <p14:creationId xmlns:p14="http://schemas.microsoft.com/office/powerpoint/2010/main" val="27547309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pwd</a:t>
            </a:r>
            <a:r>
              <a:rPr lang="en-US" dirty="0"/>
              <a:t>, cd, </a:t>
            </a:r>
            <a:r>
              <a:rPr lang="en-US" dirty="0" err="1"/>
              <a:t>ls</a:t>
            </a:r>
            <a:endParaRPr lang="en-US" dirty="0"/>
          </a:p>
        </p:txBody>
      </p:sp>
      <p:pic>
        <p:nvPicPr>
          <p:cNvPr id="3" name="Picture 2" descr="Illustration of the running results of the following commands: pwd, cd, ls. " title="pwd, cd, l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706880"/>
            <a:ext cx="7812679" cy="519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6095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885"/>
            <a:ext cx="9144000" cy="1107996"/>
          </a:xfrm>
        </p:spPr>
        <p:txBody>
          <a:bodyPr/>
          <a:lstStyle/>
          <a:p>
            <a:r>
              <a:rPr lang="en-US" dirty="0"/>
              <a:t>Commands to View Text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cat</a:t>
            </a:r>
          </a:p>
          <a:p>
            <a:pPr lvl="1"/>
            <a:r>
              <a:rPr lang="en-US" dirty="0"/>
              <a:t>No paging</a:t>
            </a:r>
          </a:p>
          <a:p>
            <a:pPr lvl="1"/>
            <a:endParaRPr lang="en-US" dirty="0"/>
          </a:p>
          <a:p>
            <a:r>
              <a:rPr lang="en-US" dirty="0"/>
              <a:t>more</a:t>
            </a:r>
          </a:p>
          <a:p>
            <a:pPr lvl="1"/>
            <a:r>
              <a:rPr lang="en-US" dirty="0"/>
              <a:t>With paging options but can only go forward (pressing space bar).</a:t>
            </a:r>
          </a:p>
          <a:p>
            <a:pPr lvl="1"/>
            <a:r>
              <a:rPr lang="en-US" dirty="0"/>
              <a:t>Press "q" to exit.</a:t>
            </a:r>
          </a:p>
          <a:p>
            <a:pPr lvl="1"/>
            <a:endParaRPr lang="en-US" dirty="0"/>
          </a:p>
          <a:p>
            <a:r>
              <a:rPr lang="en-US" dirty="0"/>
              <a:t>less</a:t>
            </a:r>
          </a:p>
          <a:p>
            <a:pPr lvl="1"/>
            <a:r>
              <a:rPr lang="en-US" dirty="0"/>
              <a:t>With paging options and go forward and backward (using page-up and page-down keys).</a:t>
            </a:r>
          </a:p>
          <a:p>
            <a:pPr lvl="1"/>
            <a:r>
              <a:rPr lang="en-US" dirty="0"/>
              <a:t>Press "q" to exit.</a:t>
            </a:r>
          </a:p>
        </p:txBody>
      </p:sp>
    </p:spTree>
    <p:extLst>
      <p:ext uri="{BB962C8B-B14F-4D97-AF65-F5344CB8AC3E}">
        <p14:creationId xmlns:p14="http://schemas.microsoft.com/office/powerpoint/2010/main" val="30130892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llustration of script command. The command is &quot;script myrecording&quot; Type &quot;exit&quot; to end the process script file is saved in myrecording" title="&quot;script&quot;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795" y="1243560"/>
            <a:ext cx="8582250" cy="52852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640" y="51390"/>
            <a:ext cx="9190560" cy="961091"/>
          </a:xfrm>
        </p:spPr>
        <p:txBody>
          <a:bodyPr>
            <a:normAutofit/>
          </a:bodyPr>
          <a:lstStyle/>
          <a:p>
            <a:r>
              <a:rPr lang="en-US" dirty="0"/>
              <a:t>Recording Screen Input and Output</a:t>
            </a:r>
          </a:p>
        </p:txBody>
      </p:sp>
    </p:spTree>
    <p:extLst>
      <p:ext uri="{BB962C8B-B14F-4D97-AF65-F5344CB8AC3E}">
        <p14:creationId xmlns:p14="http://schemas.microsoft.com/office/powerpoint/2010/main" val="1648706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9144000" cy="1107996"/>
          </a:xfrm>
        </p:spPr>
        <p:txBody>
          <a:bodyPr/>
          <a:lstStyle/>
          <a:p>
            <a:r>
              <a:rPr lang="en-US" dirty="0"/>
              <a:t>Need More Privileges?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69767"/>
            <a:ext cx="8074659" cy="1292662"/>
          </a:xfrm>
        </p:spPr>
        <p:txBody>
          <a:bodyPr/>
          <a:lstStyle/>
          <a:p>
            <a:r>
              <a:rPr lang="en-US" dirty="0"/>
              <a:t>Enable the "root" account</a:t>
            </a:r>
          </a:p>
          <a:p>
            <a:pPr lvl="1"/>
            <a:r>
              <a:rPr lang="en-US" dirty="0"/>
              <a:t>"root" account is the top level administrator in the Linux OS.</a:t>
            </a:r>
          </a:p>
          <a:p>
            <a:pPr lvl="1"/>
            <a:r>
              <a:rPr lang="en-US" dirty="0"/>
              <a:t>By default it is not enabled for security reasons.</a:t>
            </a:r>
          </a:p>
          <a:p>
            <a:pPr lvl="1"/>
            <a:r>
              <a:rPr lang="en-US" dirty="0"/>
              <a:t>Enable it by assigning a password to it.</a:t>
            </a:r>
          </a:p>
        </p:txBody>
      </p:sp>
      <p:pic>
        <p:nvPicPr>
          <p:cNvPr id="5" name="Picture 4" descr="Enable the root account using sudo passwd root" title="Enable the &quot;root&quot; accou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377" y="3048000"/>
            <a:ext cx="7459981" cy="338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92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/>
          </p:nvPr>
        </p:nvSpPr>
        <p:spPr>
          <a:xfrm>
            <a:off x="772445" y="228600"/>
            <a:ext cx="9057355" cy="553998"/>
          </a:xfrm>
        </p:spPr>
        <p:txBody>
          <a:bodyPr/>
          <a:lstStyle/>
          <a:p>
            <a:pPr algn="ctr"/>
            <a:r>
              <a:rPr lang="en-US" dirty="0"/>
              <a:t>Operating System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72445" y="878830"/>
            <a:ext cx="6454140" cy="5364480"/>
          </a:xfrm>
        </p:spPr>
        <p:txBody>
          <a:bodyPr>
            <a:normAutofit/>
          </a:bodyPr>
          <a:lstStyle/>
          <a:p>
            <a:r>
              <a:rPr lang="en-US" dirty="0"/>
              <a:t>An operating system (OS) is software that manages computer hardware resources and provides common services to other software programs</a:t>
            </a:r>
          </a:p>
          <a:p>
            <a:pPr lvl="1"/>
            <a:r>
              <a:rPr lang="en-US" dirty="0"/>
              <a:t>Program execution (processor management)</a:t>
            </a:r>
          </a:p>
          <a:p>
            <a:pPr lvl="1"/>
            <a:r>
              <a:rPr lang="en-US" dirty="0"/>
              <a:t>Memory management</a:t>
            </a:r>
          </a:p>
          <a:p>
            <a:pPr lvl="1"/>
            <a:r>
              <a:rPr lang="en-US" dirty="0"/>
              <a:t>Hardware device management</a:t>
            </a:r>
          </a:p>
          <a:p>
            <a:pPr lvl="1"/>
            <a:r>
              <a:rPr lang="en-US" dirty="0"/>
              <a:t>File system</a:t>
            </a:r>
          </a:p>
          <a:p>
            <a:pPr lvl="1"/>
            <a:r>
              <a:rPr lang="en-US" dirty="0"/>
              <a:t>API</a:t>
            </a:r>
          </a:p>
          <a:p>
            <a:pPr lvl="1"/>
            <a:r>
              <a:rPr lang="en-US" dirty="0"/>
              <a:t>User interface</a:t>
            </a:r>
          </a:p>
        </p:txBody>
      </p:sp>
      <p:pic>
        <p:nvPicPr>
          <p:cNvPr id="16386" name="Picture 2" descr="Illustration of Operating System Layers" title="Operating System Lay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3745" y="2042161"/>
            <a:ext cx="2619375" cy="38766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962900" y="5981700"/>
            <a:ext cx="11734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hlinkClick r:id="rId4"/>
              </a:rPr>
              <a:t>Image source</a:t>
            </a:r>
            <a:endParaRPr lang="en-US" sz="11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76200"/>
            <a:ext cx="9128051" cy="1105871"/>
          </a:xfrm>
        </p:spPr>
        <p:txBody>
          <a:bodyPr/>
          <a:lstStyle/>
          <a:p>
            <a:r>
              <a:rPr lang="en-US" dirty="0"/>
              <a:t>Text Editing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931" y="1497330"/>
            <a:ext cx="9037320" cy="4777740"/>
          </a:xfrm>
        </p:spPr>
        <p:txBody>
          <a:bodyPr>
            <a:normAutofit/>
          </a:bodyPr>
          <a:lstStyle/>
          <a:p>
            <a:r>
              <a:rPr lang="en-US" dirty="0"/>
              <a:t>PICO (Pine Composer) is a simple to use text editor</a:t>
            </a:r>
          </a:p>
          <a:p>
            <a:pPr lvl="1"/>
            <a:r>
              <a:rPr lang="en-US" dirty="0"/>
              <a:t>Editing and command modes are unified</a:t>
            </a:r>
          </a:p>
          <a:p>
            <a:pPr lvl="1"/>
            <a:endParaRPr lang="en-US" dirty="0"/>
          </a:p>
          <a:p>
            <a:r>
              <a:rPr lang="en-US" dirty="0"/>
              <a:t>Nano is a GNU clone of PICO because PICO does not have a free software license</a:t>
            </a:r>
          </a:p>
          <a:p>
            <a:pPr lvl="1"/>
            <a:endParaRPr lang="en-US" dirty="0"/>
          </a:p>
          <a:p>
            <a:r>
              <a:rPr lang="en-US" dirty="0"/>
              <a:t>Others</a:t>
            </a:r>
          </a:p>
          <a:p>
            <a:pPr lvl="1"/>
            <a:r>
              <a:rPr lang="en-US" dirty="0"/>
              <a:t>VI, VIM, EMACS</a:t>
            </a:r>
          </a:p>
        </p:txBody>
      </p:sp>
    </p:spTree>
    <p:extLst>
      <p:ext uri="{BB962C8B-B14F-4D97-AF65-F5344CB8AC3E}">
        <p14:creationId xmlns:p14="http://schemas.microsoft.com/office/powerpoint/2010/main" val="1983946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9144000" cy="1066799"/>
          </a:xfrm>
        </p:spPr>
        <p:txBody>
          <a:bodyPr>
            <a:normAutofit/>
          </a:bodyPr>
          <a:lstStyle/>
          <a:p>
            <a:r>
              <a:rPr lang="en-US" dirty="0"/>
              <a:t>Other Common System Commands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63979"/>
            <a:ext cx="8915400" cy="4923491"/>
          </a:xfrm>
        </p:spPr>
        <p:txBody>
          <a:bodyPr>
            <a:normAutofit/>
          </a:bodyPr>
          <a:lstStyle/>
          <a:p>
            <a:r>
              <a:rPr lang="en-US" dirty="0"/>
              <a:t>clear</a:t>
            </a:r>
          </a:p>
          <a:p>
            <a:pPr lvl="1"/>
            <a:r>
              <a:rPr lang="en-US" dirty="0"/>
              <a:t>Clear the terminal screen</a:t>
            </a:r>
          </a:p>
          <a:p>
            <a:pPr lvl="1"/>
            <a:endParaRPr lang="en-US" dirty="0"/>
          </a:p>
          <a:p>
            <a:r>
              <a:rPr lang="en-US" dirty="0"/>
              <a:t>date</a:t>
            </a:r>
          </a:p>
          <a:p>
            <a:pPr lvl="1"/>
            <a:r>
              <a:rPr lang="en-US" dirty="0"/>
              <a:t>Display/set current date and time</a:t>
            </a:r>
          </a:p>
          <a:p>
            <a:pPr lvl="1"/>
            <a:r>
              <a:rPr lang="en-US" dirty="0">
                <a:hlinkClick r:id="rId2"/>
              </a:rPr>
              <a:t>Linux date command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cal</a:t>
            </a:r>
            <a:endParaRPr lang="en-US" dirty="0"/>
          </a:p>
          <a:p>
            <a:pPr lvl="1"/>
            <a:r>
              <a:rPr lang="en-US" dirty="0"/>
              <a:t>Show monthly calendar</a:t>
            </a:r>
          </a:p>
          <a:p>
            <a:pPr lvl="1"/>
            <a:r>
              <a:rPr lang="en-US" dirty="0">
                <a:hlinkClick r:id="rId3"/>
              </a:rPr>
              <a:t>Linux </a:t>
            </a:r>
            <a:r>
              <a:rPr lang="en-US" dirty="0" err="1">
                <a:hlinkClick r:id="rId3"/>
              </a:rPr>
              <a:t>cal</a:t>
            </a:r>
            <a:r>
              <a:rPr lang="en-US" dirty="0">
                <a:hlinkClick r:id="rId3"/>
              </a:rPr>
              <a:t> and </a:t>
            </a:r>
            <a:r>
              <a:rPr lang="en-US" dirty="0" err="1">
                <a:hlinkClick r:id="rId3"/>
              </a:rPr>
              <a:t>ncal</a:t>
            </a:r>
            <a:r>
              <a:rPr lang="en-US" dirty="0">
                <a:hlinkClick r:id="rId3"/>
              </a:rPr>
              <a:t> command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4983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8108"/>
            <a:ext cx="9144000" cy="1037291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991600" cy="492349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Key concepts</a:t>
            </a:r>
          </a:p>
          <a:p>
            <a:pPr lvl="1"/>
            <a:r>
              <a:rPr lang="en-US" dirty="0"/>
              <a:t>Open source, GNU</a:t>
            </a:r>
          </a:p>
          <a:p>
            <a:pPr lvl="1"/>
            <a:r>
              <a:rPr lang="en-US" dirty="0"/>
              <a:t>OS, Unix, Linux, Linux distribution</a:t>
            </a:r>
          </a:p>
          <a:p>
            <a:pPr lvl="1"/>
            <a:r>
              <a:rPr lang="en-US" dirty="0" err="1"/>
              <a:t>VMWare</a:t>
            </a:r>
            <a:r>
              <a:rPr lang="en-US" dirty="0"/>
              <a:t>, virtual machine</a:t>
            </a:r>
          </a:p>
          <a:p>
            <a:pPr lvl="1"/>
            <a:r>
              <a:rPr lang="en-US" dirty="0"/>
              <a:t>X Window System, and its components, X server, X client</a:t>
            </a:r>
          </a:p>
          <a:p>
            <a:pPr lvl="1"/>
            <a:r>
              <a:rPr lang="en-US" dirty="0"/>
              <a:t>Desktop environment, window manager, display manager</a:t>
            </a:r>
          </a:p>
          <a:p>
            <a:pPr lvl="1"/>
            <a:r>
              <a:rPr lang="en-US" dirty="0"/>
              <a:t>Gnome, KDE</a:t>
            </a:r>
          </a:p>
          <a:p>
            <a:pPr lvl="1"/>
            <a:r>
              <a:rPr lang="en-US" dirty="0"/>
              <a:t>CLI, terminal, command prompt, directory, file</a:t>
            </a:r>
          </a:p>
          <a:p>
            <a:pPr lvl="1"/>
            <a:endParaRPr lang="en-US" dirty="0"/>
          </a:p>
          <a:p>
            <a:r>
              <a:rPr lang="en-US" dirty="0"/>
              <a:t>Key skills, commands and operations</a:t>
            </a:r>
          </a:p>
          <a:p>
            <a:pPr lvl="1"/>
            <a:r>
              <a:rPr lang="en-US" dirty="0"/>
              <a:t>Install Ubuntu Linux in VMware Player.</a:t>
            </a:r>
          </a:p>
          <a:p>
            <a:pPr lvl="1"/>
            <a:r>
              <a:rPr lang="en-US" dirty="0"/>
              <a:t>Basic use of GUI and CLI</a:t>
            </a:r>
          </a:p>
          <a:p>
            <a:pPr lvl="1"/>
            <a:r>
              <a:rPr lang="en-US" dirty="0"/>
              <a:t>CLI commands</a:t>
            </a:r>
          </a:p>
          <a:p>
            <a:pPr lvl="2"/>
            <a:r>
              <a:rPr lang="en-US" dirty="0"/>
              <a:t>cd, </a:t>
            </a:r>
            <a:r>
              <a:rPr lang="en-US" dirty="0" err="1"/>
              <a:t>pwd</a:t>
            </a:r>
            <a:r>
              <a:rPr lang="en-US" dirty="0"/>
              <a:t>, </a:t>
            </a:r>
            <a:r>
              <a:rPr lang="en-US" dirty="0" err="1"/>
              <a:t>ls</a:t>
            </a:r>
            <a:endParaRPr lang="en-US" dirty="0"/>
          </a:p>
          <a:p>
            <a:pPr lvl="2"/>
            <a:r>
              <a:rPr lang="en-US" dirty="0"/>
              <a:t>cat, more, less</a:t>
            </a:r>
          </a:p>
          <a:p>
            <a:pPr lvl="2"/>
            <a:r>
              <a:rPr lang="en-US" dirty="0"/>
              <a:t>script, clear, date, </a:t>
            </a:r>
            <a:r>
              <a:rPr lang="en-US" dirty="0" err="1"/>
              <a:t>cal</a:t>
            </a:r>
            <a:endParaRPr lang="en-US" dirty="0"/>
          </a:p>
          <a:p>
            <a:pPr lvl="2"/>
            <a:r>
              <a:rPr lang="en-US" dirty="0" err="1"/>
              <a:t>pico</a:t>
            </a:r>
            <a:r>
              <a:rPr lang="en-US" dirty="0"/>
              <a:t>, </a:t>
            </a:r>
            <a:r>
              <a:rPr lang="en-US" dirty="0" err="1"/>
              <a:t>nano</a:t>
            </a:r>
            <a:r>
              <a:rPr lang="en-US" dirty="0"/>
              <a:t>, vim</a:t>
            </a:r>
          </a:p>
        </p:txBody>
      </p:sp>
    </p:spTree>
    <p:extLst>
      <p:ext uri="{BB962C8B-B14F-4D97-AF65-F5344CB8AC3E}">
        <p14:creationId xmlns:p14="http://schemas.microsoft.com/office/powerpoint/2010/main" val="1288059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951"/>
            <a:ext cx="9296400" cy="553998"/>
          </a:xfrm>
        </p:spPr>
        <p:txBody>
          <a:bodyPr/>
          <a:lstStyle/>
          <a:p>
            <a:pPr algn="ctr"/>
            <a:r>
              <a:rPr lang="en-US" dirty="0"/>
              <a:t>Major OS in the market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UNIX and Unix-like</a:t>
            </a:r>
          </a:p>
          <a:p>
            <a:pPr lvl="1"/>
            <a:r>
              <a:rPr lang="en-US" dirty="0"/>
              <a:t>UNIX</a:t>
            </a:r>
          </a:p>
          <a:p>
            <a:pPr lvl="1"/>
            <a:r>
              <a:rPr lang="en-US" dirty="0"/>
              <a:t>GNU/Linux</a:t>
            </a:r>
          </a:p>
          <a:p>
            <a:pPr lvl="1"/>
            <a:r>
              <a:rPr lang="en-US" dirty="0"/>
              <a:t>Mac OS X, iOS, Android</a:t>
            </a:r>
          </a:p>
          <a:p>
            <a:pPr lvl="1"/>
            <a:endParaRPr lang="en-US" dirty="0"/>
          </a:p>
          <a:p>
            <a:r>
              <a:rPr lang="en-US" dirty="0"/>
              <a:t>Microsoft Windows</a:t>
            </a:r>
          </a:p>
          <a:p>
            <a:pPr lvl="1"/>
            <a:r>
              <a:rPr lang="en-US" dirty="0"/>
              <a:t>Desktop: Windows XP, Windows Vista, Windows 7</a:t>
            </a:r>
          </a:p>
          <a:p>
            <a:pPr lvl="1"/>
            <a:r>
              <a:rPr lang="en-US" dirty="0"/>
              <a:t>Server: Windows NT, Windows Server 2008</a:t>
            </a:r>
          </a:p>
          <a:p>
            <a:pPr lvl="1"/>
            <a:r>
              <a:rPr lang="en-US" dirty="0"/>
              <a:t>Mobile: Windows Phone</a:t>
            </a:r>
          </a:p>
          <a:p>
            <a:pPr lvl="1"/>
            <a:endParaRPr lang="en-US" dirty="0"/>
          </a:p>
          <a:p>
            <a:r>
              <a:rPr lang="en-US" dirty="0"/>
              <a:t>Other (older)</a:t>
            </a:r>
          </a:p>
          <a:p>
            <a:pPr lvl="1"/>
            <a:r>
              <a:rPr lang="en-US" dirty="0"/>
              <a:t>Apple Mac OS</a:t>
            </a:r>
          </a:p>
          <a:p>
            <a:pPr lvl="1"/>
            <a:r>
              <a:rPr lang="en-US" dirty="0"/>
              <a:t>OS/2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</a:t>
            </a:r>
          </a:p>
        </p:txBody>
      </p:sp>
      <p:sp>
        <p:nvSpPr>
          <p:cNvPr id="3" name="Content Placeholder 2" title="UNIX"/>
          <p:cNvSpPr>
            <a:spLocks noGrp="1"/>
          </p:cNvSpPr>
          <p:nvPr>
            <p:ph idx="1"/>
          </p:nvPr>
        </p:nvSpPr>
        <p:spPr>
          <a:xfrm>
            <a:off x="457200" y="1219200"/>
            <a:ext cx="9144000" cy="5539978"/>
          </a:xfrm>
        </p:spPr>
        <p:txBody>
          <a:bodyPr>
            <a:normAutofit/>
          </a:bodyPr>
          <a:lstStyle/>
          <a:p>
            <a:r>
              <a:rPr lang="en-US" dirty="0"/>
              <a:t>Originally developed in 1969 by a group of AT&amp;T employees at Bell Labs</a:t>
            </a:r>
          </a:p>
          <a:p>
            <a:pPr lvl="1"/>
            <a:endParaRPr lang="en-US" dirty="0"/>
          </a:p>
          <a:p>
            <a:r>
              <a:rPr lang="en-US" dirty="0"/>
              <a:t>UNIX is a trademark owned by the Open Group</a:t>
            </a:r>
          </a:p>
          <a:p>
            <a:pPr lvl="1"/>
            <a:endParaRPr lang="en-US" dirty="0"/>
          </a:p>
          <a:p>
            <a:r>
              <a:rPr lang="en-US" dirty="0"/>
              <a:t>Major branches</a:t>
            </a:r>
          </a:p>
          <a:p>
            <a:pPr lvl="1"/>
            <a:r>
              <a:rPr lang="en-US" dirty="0"/>
              <a:t>BSD: </a:t>
            </a:r>
            <a:r>
              <a:rPr lang="en-US" dirty="0" err="1"/>
              <a:t>OpenBSD</a:t>
            </a:r>
            <a:r>
              <a:rPr lang="en-US" dirty="0"/>
              <a:t>, FreeBSD</a:t>
            </a:r>
          </a:p>
          <a:p>
            <a:pPr lvl="1"/>
            <a:r>
              <a:rPr lang="en-US" dirty="0"/>
              <a:t>Solaris: </a:t>
            </a:r>
            <a:r>
              <a:rPr lang="en-US" dirty="0" err="1"/>
              <a:t>OpenSolaris</a:t>
            </a:r>
            <a:r>
              <a:rPr lang="en-US" dirty="0"/>
              <a:t>, Oracle Solaris</a:t>
            </a:r>
          </a:p>
          <a:p>
            <a:pPr lvl="1"/>
            <a:r>
              <a:rPr lang="en-US" dirty="0"/>
              <a:t>Mac OS X</a:t>
            </a:r>
          </a:p>
          <a:p>
            <a:pPr lvl="1"/>
            <a:r>
              <a:rPr lang="en-US" dirty="0"/>
              <a:t>IBM AIX</a:t>
            </a:r>
          </a:p>
          <a:p>
            <a:pPr marL="377190"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llustration of Unix-like Variants" title="Unix-like Varia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" y="2209800"/>
            <a:ext cx="8919845" cy="477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 title="Unix-like Variants"/>
          <p:cNvSpPr>
            <a:spLocks noGrp="1"/>
          </p:cNvSpPr>
          <p:nvPr>
            <p:ph type="title"/>
          </p:nvPr>
        </p:nvSpPr>
        <p:spPr>
          <a:xfrm>
            <a:off x="3631183" y="1006855"/>
            <a:ext cx="2796032" cy="1107996"/>
          </a:xfrm>
        </p:spPr>
        <p:txBody>
          <a:bodyPr/>
          <a:lstStyle/>
          <a:p>
            <a:r>
              <a:rPr lang="en-US" dirty="0"/>
              <a:t>Unix-like Variants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58640" y="7178934"/>
            <a:ext cx="2011680" cy="27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10" dirty="0">
                <a:hlinkClick r:id="rId3"/>
              </a:rPr>
              <a:t>View the complete image</a:t>
            </a:r>
            <a:endParaRPr lang="en-US" sz="121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family of Unix-like computer operating systems using the Linux kernel</a:t>
            </a:r>
          </a:p>
          <a:p>
            <a:pPr lvl="1"/>
            <a:r>
              <a:rPr lang="en-US" dirty="0"/>
              <a:t>The kernel was developed and maintained by Linus Torvalds</a:t>
            </a:r>
          </a:p>
          <a:p>
            <a:pPr lvl="1"/>
            <a:r>
              <a:rPr lang="en-US" dirty="0"/>
              <a:t>Officially only the kernel is called "Linux"</a:t>
            </a:r>
          </a:p>
          <a:p>
            <a:pPr lvl="1"/>
            <a:endParaRPr lang="en-US" dirty="0"/>
          </a:p>
          <a:p>
            <a:r>
              <a:rPr lang="en-US" dirty="0"/>
              <a:t>Free and open source software (FOSS)</a:t>
            </a:r>
          </a:p>
          <a:p>
            <a:pPr lvl="1"/>
            <a:r>
              <a:rPr lang="en-US" dirty="0"/>
              <a:t>License: GNU GPL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Software</a:t>
            </a:r>
          </a:p>
        </p:txBody>
      </p:sp>
      <p:sp>
        <p:nvSpPr>
          <p:cNvPr id="5123" name="Rectangle 3" descr="Rectangle: Click to edit Master text styles Second level Third level Fourth level Fifth level"/>
          <p:cNvSpPr>
            <a:spLocks noGrp="1" noChangeArrowheads="1"/>
          </p:cNvSpPr>
          <p:nvPr>
            <p:ph idx="1"/>
          </p:nvPr>
        </p:nvSpPr>
        <p:spPr>
          <a:xfrm>
            <a:off x="419100" y="1958340"/>
            <a:ext cx="9304020" cy="5113020"/>
          </a:xfrm>
        </p:spPr>
        <p:txBody>
          <a:bodyPr>
            <a:normAutofit/>
          </a:bodyPr>
          <a:lstStyle/>
          <a:p>
            <a:r>
              <a:rPr lang="en-US" dirty="0"/>
              <a:t>GNU Free Software Definition:</a:t>
            </a:r>
          </a:p>
          <a:p>
            <a:pPr lvl="1"/>
            <a:r>
              <a:rPr lang="en-US" dirty="0"/>
              <a:t>Free software is a matter of the users' freedom to run, copy, distribute, study, change and improve the software. More precisely, it means that the program's users have the four essential freedoms:</a:t>
            </a:r>
          </a:p>
          <a:p>
            <a:pPr lvl="2"/>
            <a:r>
              <a:rPr lang="en-US" dirty="0"/>
              <a:t>Freedom 0: the freedom to run the program, for any purpose.</a:t>
            </a:r>
          </a:p>
          <a:p>
            <a:pPr lvl="2"/>
            <a:r>
              <a:rPr lang="en-US" dirty="0"/>
              <a:t>Freedom 1: The freedom to study how the program works, and change it so it does your computing as you wish (freedom 1).</a:t>
            </a:r>
          </a:p>
          <a:p>
            <a:pPr lvl="2"/>
            <a:r>
              <a:rPr lang="en-US" dirty="0"/>
              <a:t>The freedom to redistribute copies (freedom 2).</a:t>
            </a:r>
          </a:p>
          <a:p>
            <a:pPr lvl="2"/>
            <a:r>
              <a:rPr lang="en-US" dirty="0"/>
              <a:t>The freedom to distribute copies of your modified versions to others (freedom 3).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9144000" cy="1107996"/>
          </a:xfrm>
        </p:spPr>
        <p:txBody>
          <a:bodyPr/>
          <a:lstStyle/>
          <a:p>
            <a:r>
              <a:rPr lang="en-US" dirty="0"/>
              <a:t>Linux Distributions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GNU/Linux is distributed in the form of distributions</a:t>
            </a:r>
          </a:p>
          <a:p>
            <a:pPr lvl="1"/>
            <a:r>
              <a:rPr lang="en-US" dirty="0"/>
              <a:t>Kernel + GNU tools and libraries + additional software.</a:t>
            </a:r>
          </a:p>
          <a:p>
            <a:pPr lvl="1"/>
            <a:endParaRPr lang="en-US" dirty="0"/>
          </a:p>
          <a:p>
            <a:r>
              <a:rPr lang="en-US" dirty="0"/>
              <a:t>Hundreds of Linux distributions are currently under development</a:t>
            </a:r>
          </a:p>
          <a:p>
            <a:pPr lvl="1"/>
            <a:endParaRPr lang="en-US" dirty="0"/>
          </a:p>
          <a:p>
            <a:r>
              <a:rPr lang="en-US" dirty="0"/>
              <a:t>Popular ones</a:t>
            </a:r>
          </a:p>
          <a:p>
            <a:pPr lvl="1"/>
            <a:r>
              <a:rPr lang="en-US" dirty="0" err="1"/>
              <a:t>Debian</a:t>
            </a:r>
            <a:r>
              <a:rPr lang="en-US" dirty="0"/>
              <a:t>/</a:t>
            </a:r>
            <a:r>
              <a:rPr lang="en-US" dirty="0" err="1"/>
              <a:t>Ubuntu</a:t>
            </a:r>
            <a:endParaRPr lang="en-US" dirty="0"/>
          </a:p>
          <a:p>
            <a:pPr lvl="1"/>
            <a:r>
              <a:rPr lang="en-US" dirty="0" err="1"/>
              <a:t>RedHat</a:t>
            </a:r>
            <a:r>
              <a:rPr lang="en-US" dirty="0"/>
              <a:t>/Fedora</a:t>
            </a:r>
          </a:p>
          <a:p>
            <a:pPr lvl="1"/>
            <a:r>
              <a:rPr lang="en-US" dirty="0" err="1"/>
              <a:t>openSUSE</a:t>
            </a:r>
            <a:endParaRPr lang="en-US" dirty="0"/>
          </a:p>
          <a:p>
            <a:pPr lvl="1"/>
            <a:r>
              <a:rPr lang="en-US" dirty="0">
                <a:hlinkClick r:id="rId2"/>
              </a:rPr>
              <a:t>Major Distributions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1541</Words>
  <Application>Microsoft Office PowerPoint</Application>
  <PresentationFormat>Custom</PresentationFormat>
  <Paragraphs>286</Paragraphs>
  <Slides>32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CYBR 4423 Unix/Linux Administration</vt:lpstr>
      <vt:lpstr>Overview</vt:lpstr>
      <vt:lpstr>Operating System</vt:lpstr>
      <vt:lpstr>Major OS in the market</vt:lpstr>
      <vt:lpstr>UNIX</vt:lpstr>
      <vt:lpstr>Unix-like Variants</vt:lpstr>
      <vt:lpstr>Linux</vt:lpstr>
      <vt:lpstr>Free Software</vt:lpstr>
      <vt:lpstr>Linux Distributions</vt:lpstr>
      <vt:lpstr>Ubuntu Linux</vt:lpstr>
      <vt:lpstr>Download and Installation</vt:lpstr>
      <vt:lpstr>Basic Computer User Interfaces</vt:lpstr>
      <vt:lpstr>Linux GUI Components</vt:lpstr>
      <vt:lpstr>X Window System</vt:lpstr>
      <vt:lpstr>Display Manager, Window Manager and  Desktop Environment</vt:lpstr>
      <vt:lpstr>A Window Manager but without a Desktop Environment   (This Linux is installed with Openbox GUI. You can see windows but no desktop.) </vt:lpstr>
      <vt:lpstr>GNOME</vt:lpstr>
      <vt:lpstr>Other Desktops</vt:lpstr>
      <vt:lpstr>Desktop Environments for Ubuntu Linux</vt:lpstr>
      <vt:lpstr>Choosing a Login Session Type</vt:lpstr>
      <vt:lpstr>Command Line Interface</vt:lpstr>
      <vt:lpstr>Entering CLI</vt:lpstr>
      <vt:lpstr>Terminal Emulator</vt:lpstr>
      <vt:lpstr>CLI: Basic Elements</vt:lpstr>
      <vt:lpstr>Browsing Directories and Files</vt:lpstr>
      <vt:lpstr>pwd, cd, ls</vt:lpstr>
      <vt:lpstr>Commands to View Text Files</vt:lpstr>
      <vt:lpstr>Recording Screen Input and Output</vt:lpstr>
      <vt:lpstr>Need More Privileges?</vt:lpstr>
      <vt:lpstr>Text Editing</vt:lpstr>
      <vt:lpstr>Other Common System Commands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Darin Morrow</cp:lastModifiedBy>
  <cp:revision>13</cp:revision>
  <dcterms:created xsi:type="dcterms:W3CDTF">2019-06-20T13:37:09Z</dcterms:created>
  <dcterms:modified xsi:type="dcterms:W3CDTF">2026-04-19T17:10:34Z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fmtid="{D5CDD505-2E9C-101B-9397-08002B2CF9AE}" pid="5" name="data-panorama-remediation-history">
    <vt:lpwstr>[{"isReadingOrderVerified":"true","pageNumber":0,"geomIndex":-1,"issueTypeId":"ReadingOrderIssue:PPTX","dismiss":false,"pageNumbers":[6],"coordinatesList":[[10.0,10.0,2.0,2.0]]},{"pageNumber":0,"geomIndex":2365,"lastGeomIndex":2468,"rowIndex":-1,"cellIndex":-1,"textElement":"https://ubuntu.com/tutorials/how-to-run-ubuntu-desktop-on-a-virtual-machine-using-virtualbox#1-overview","hyperlinkContext":"ubuntu","isLinkDescriptionVerified":false,"identifiers":{"PARAGRAPH_ID":"97","RUN_ID":"0","SLIDE_ID":"10"},"issueTypeId":"HyperlinkContextIssue:PPTX","dismiss":false,"pageNumbers":[11],"coordinatesList":[[84.02400207519531,448.29998779296875,636.5513153076172,30.64200496673584]]},{"isReadingOrderVerified":"true","pageNumber":0,"geomIndex":-1,"issueTypeId":"ReadingOrderIssue:PPTX","dismiss":false,"pageNumbers":[14],"coordinatesList":[[10.0,10.0,2.0,2.0]]},{"isReadingOrderVerified":"true","pageNumber":0,"geomIndex":-1,"issueTypeId":"ReadingOrderIssue:PPTX","dismiss":false,"pageNumbers":[28],"coordinatesList":[[10.0,10.0,2.0,2.0]]},{"pageNumber":0,"geomIndex":2990,"lastGeomIndex":2995,"rowIndex":-1,"cellIndex":-1,"textElement":"X.org","isLinkDescriptionVerified":true,"identifiers":{"PARAGRAPH_ID":"122","RUN_ID":"0","SLIDE_ID":"13"},"issueTypeId":"HyperlinkContextIssue:PPTX","dismiss":false,"pageNumbers":[14],"coordinatesList":[[69.0,410.4700012207031,38.124000549316406,9.0]]},{"pageNumber":0,"geomIndex":4024,"lastGeomIndex":4048,"rowIndex":-1,"cellIndex":-1,"textElement":"https://forty.gnome.org/","hyperlinkContext":"gnome","isLinkDescriptionVerified":false,"identifiers":{"PARAGRAPH_ID":"152","RUN_ID":"0","SLIDE_ID":"16"},"issueTypeId":"HyperlinkContextIssue:PPTX","dismiss":false,"pageNumbers":[17],"coordinatesList":[[77.76000213623047,462.70001220703125,187.4780044555664,9.0]]},{"pageNumber":0,"geomIndex":4048,"lastGeomIndex":4105,"rowIndex":-1,"cellIndex":-1,"textElement":"https://www.omgubuntu.co.uk/2021/03/gnome-40-new-features","isLinkDescriptionVerified":true,"identifiers":{"PARAGRAPH_ID":"153","RUN_ID":"0","SLIDE_ID":"16"},"issueTypeId":"HyperlinkContextIssue:PPTX","dismiss":false,"pageNumbers":[17],"coordinatesList":[[77.76000213623047,484.29998779296875,483.00403594970703,9.0]]}]</vt:lpwstr>
  </property>
  <property fmtid="{D5CDD505-2E9C-101B-9397-08002B2CF9AE}" pid="6" name="ReadingOrderVerifiedPages">
    <vt:lpwstr>6,14,28</vt:lpwstr>
  </property>
  <property fmtid="{D5CDD505-2E9C-101B-9397-08002B2CF9AE}" pid="7" name="VerifiedLinkDescriptions">
    <vt:lpwstr>https://ubuntu.com/tutorials/how-to-run-ubuntu-desktop-on-a-virtual-machine-using-virtualbox#1-overview,X.org,https://forty.gnome.org/,https://www.omgubuntu.co.uk/2021/03/gnome-40-new-features</vt:lpwstr>
  </property>
</Properties>
</file>